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80" r:id="rId20"/>
    <p:sldId id="284" r:id="rId21"/>
    <p:sldId id="281" r:id="rId22"/>
    <p:sldId id="285" r:id="rId23"/>
    <p:sldId id="271" r:id="rId24"/>
    <p:sldId id="272" r:id="rId25"/>
    <p:sldId id="278" r:id="rId26"/>
    <p:sldId id="273" r:id="rId27"/>
    <p:sldId id="279" r:id="rId28"/>
    <p:sldId id="282" r:id="rId29"/>
    <p:sldId id="283" r:id="rId30"/>
    <p:sldId id="274" r:id="rId31"/>
    <p:sldId id="275" r:id="rId32"/>
    <p:sldId id="276" r:id="rId33"/>
    <p:sldId id="277" r:id="rId34"/>
  </p:sldIdLst>
  <p:sldSz cx="24377650" cy="1371600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4" d="100"/>
          <a:sy n="34" d="100"/>
        </p:scale>
        <p:origin x="8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9CD21B54-644F-4A18-937B-F5EA0A1A5F9C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‹nº›</a:t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90000" tIns="45000" rIns="90000" bIns="45000" anchor="ctr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3C7D4CA5-EDB0-43CE-8F86-F215D0682BC1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‹nº›</a:t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41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3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1218600" y="3209400"/>
            <a:ext cx="21939480" cy="7954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8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6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0442902D-CEBC-4F2D-AED4-A91FEB3EFF36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‹nº›</a:t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15357240" y="0"/>
            <a:ext cx="7029360" cy="11880000"/>
          </a:xfrm>
          <a:prstGeom prst="rect">
            <a:avLst/>
          </a:prstGeom>
        </p:spPr>
        <p:txBody>
          <a:bodyPr lIns="90000" tIns="45000" rIns="90000" bIns="45000" anchor="ctr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</a:p>
        </p:txBody>
      </p:sp>
      <p:sp>
        <p:nvSpPr>
          <p:cNvPr id="83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AE029397-41D0-47E8-B1C9-27D4BD8A896B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‹nº›</a:t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16928280" y="0"/>
            <a:ext cx="7449120" cy="13715640"/>
          </a:xfrm>
          <a:prstGeom prst="rect">
            <a:avLst/>
          </a:prstGeom>
        </p:spPr>
        <p:txBody>
          <a:bodyPr lIns="90000" tIns="45000" rIns="90000" bIns="45000" anchor="ctr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</a:p>
        </p:txBody>
      </p:sp>
      <p:sp>
        <p:nvSpPr>
          <p:cNvPr id="123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openxmlformats.org/officeDocument/2006/relationships/image" Target="../media/image1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jpe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Espaço Reservado para Imagem 7"/>
          <p:cNvPicPr/>
          <p:nvPr/>
        </p:nvPicPr>
        <p:blipFill>
          <a:blip r:embed="rId2"/>
          <a:srcRect t="7805" b="35026"/>
          <a:stretch>
            <a:fillRect/>
          </a:stretch>
        </p:blipFill>
        <p:spPr>
          <a:xfrm>
            <a:off x="0" y="0"/>
            <a:ext cx="24377400" cy="9291240"/>
          </a:xfrm>
          <a:prstGeom prst="rect">
            <a:avLst/>
          </a:prstGeom>
          <a:ln>
            <a:noFill/>
          </a:ln>
        </p:spPr>
      </p:pic>
      <p:sp>
        <p:nvSpPr>
          <p:cNvPr id="161" name="CustomShape 1"/>
          <p:cNvSpPr/>
          <p:nvPr/>
        </p:nvSpPr>
        <p:spPr>
          <a:xfrm>
            <a:off x="0" y="0"/>
            <a:ext cx="24377400" cy="92916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0" y="9291960"/>
            <a:ext cx="24377400" cy="442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3"/>
          <p:cNvSpPr/>
          <p:nvPr/>
        </p:nvSpPr>
        <p:spPr>
          <a:xfrm>
            <a:off x="4044240" y="6681960"/>
            <a:ext cx="52455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200" b="0" strike="noStrike" spc="-1" dirty="0">
                <a:solidFill>
                  <a:srgbClr val="FFFFFF"/>
                </a:solidFill>
                <a:latin typeface="Montserrat Light"/>
                <a:ea typeface="Montserrat Light"/>
              </a:rPr>
              <a:t>QUANTO VALE SUA SEGURANÇA?</a:t>
            </a:r>
            <a:endParaRPr lang="pt-BR" sz="3200" b="0" strike="noStrike" spc="-1" dirty="0">
              <a:latin typeface="Arial" panose="020B0604020202020204"/>
            </a:endParaRPr>
          </a:p>
        </p:txBody>
      </p:sp>
      <p:grpSp>
        <p:nvGrpSpPr>
          <p:cNvPr id="164" name="Group 4"/>
          <p:cNvGrpSpPr/>
          <p:nvPr/>
        </p:nvGrpSpPr>
        <p:grpSpPr>
          <a:xfrm>
            <a:off x="2032920" y="1472040"/>
            <a:ext cx="20311200" cy="132120"/>
            <a:chOff x="2032920" y="1472040"/>
            <a:chExt cx="20311200" cy="132120"/>
          </a:xfrm>
        </p:grpSpPr>
        <p:sp>
          <p:nvSpPr>
            <p:cNvPr id="165" name="CustomShape 5"/>
            <p:cNvSpPr/>
            <p:nvPr/>
          </p:nvSpPr>
          <p:spPr>
            <a:xfrm>
              <a:off x="2032920" y="1472040"/>
              <a:ext cx="20311200" cy="13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6" name="CustomShape 6"/>
            <p:cNvSpPr/>
            <p:nvPr/>
          </p:nvSpPr>
          <p:spPr>
            <a:xfrm>
              <a:off x="2032920" y="1472040"/>
              <a:ext cx="1838520" cy="13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67" name="Imagem 12"/>
          <p:cNvPicPr/>
          <p:nvPr/>
        </p:nvPicPr>
        <p:blipFill>
          <a:blip r:embed="rId3"/>
          <a:stretch>
            <a:fillRect/>
          </a:stretch>
        </p:blipFill>
        <p:spPr>
          <a:xfrm>
            <a:off x="2032920" y="4645800"/>
            <a:ext cx="9043920" cy="218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-86040" y="0"/>
            <a:ext cx="9071280" cy="13715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2"/>
          <p:cNvSpPr/>
          <p:nvPr/>
        </p:nvSpPr>
        <p:spPr>
          <a:xfrm>
            <a:off x="1958651" y="2202120"/>
            <a:ext cx="32598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FCF7E0"/>
                </a:solidFill>
                <a:latin typeface="Lato Black"/>
                <a:ea typeface="Lato Black"/>
              </a:rPr>
              <a:t>Canvas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F5E5A2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grpSp>
        <p:nvGrpSpPr>
          <p:cNvPr id="246" name="Group 4"/>
          <p:cNvGrpSpPr/>
          <p:nvPr/>
        </p:nvGrpSpPr>
        <p:grpSpPr>
          <a:xfrm>
            <a:off x="1593000" y="3869640"/>
            <a:ext cx="9071280" cy="5834520"/>
            <a:chOff x="1593000" y="3869640"/>
            <a:chExt cx="9071280" cy="5834520"/>
          </a:xfrm>
        </p:grpSpPr>
        <p:sp>
          <p:nvSpPr>
            <p:cNvPr id="247" name="CustomShape 5"/>
            <p:cNvSpPr/>
            <p:nvPr/>
          </p:nvSpPr>
          <p:spPr>
            <a:xfrm>
              <a:off x="1593000" y="3869640"/>
              <a:ext cx="9071280" cy="583452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8" name="CustomShape 6"/>
            <p:cNvSpPr/>
            <p:nvPr/>
          </p:nvSpPr>
          <p:spPr>
            <a:xfrm>
              <a:off x="2437560" y="4736880"/>
              <a:ext cx="6116040" cy="17355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Proposta</a:t>
              </a:r>
              <a:r>
                <a:rPr lang="pt-BR" sz="54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 de Valor</a:t>
              </a:r>
              <a:endParaRPr lang="pt-BR" sz="5400" b="0" strike="noStrike" spc="-1">
                <a:latin typeface="Segoe UI" panose="020B0502040204020203" charset="0"/>
                <a:cs typeface="Segoe UI" panose="020B0502040204020203" charset="0"/>
              </a:endParaRPr>
            </a:p>
          </p:txBody>
        </p:sp>
        <p:sp>
          <p:nvSpPr>
            <p:cNvPr id="249" name="CustomShape 7"/>
            <p:cNvSpPr/>
            <p:nvPr/>
          </p:nvSpPr>
          <p:spPr>
            <a:xfrm>
              <a:off x="2437560" y="5904360"/>
              <a:ext cx="7642440" cy="3137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Proporcionar ao usuário a experiência de uma aplicação segura, resultando em economia e redução de risco ao negócio.</a:t>
              </a:r>
            </a:p>
          </p:txBody>
        </p:sp>
      </p:grpSp>
      <p:grpSp>
        <p:nvGrpSpPr>
          <p:cNvPr id="250" name="Group 8"/>
          <p:cNvGrpSpPr/>
          <p:nvPr/>
        </p:nvGrpSpPr>
        <p:grpSpPr>
          <a:xfrm>
            <a:off x="12155040" y="1819440"/>
            <a:ext cx="9071280" cy="5834520"/>
            <a:chOff x="12155040" y="1819440"/>
            <a:chExt cx="9071280" cy="5834520"/>
          </a:xfrm>
          <a:solidFill>
            <a:schemeClr val="accent1">
              <a:lumMod val="75000"/>
            </a:schemeClr>
          </a:solidFill>
        </p:grpSpPr>
        <p:sp>
          <p:nvSpPr>
            <p:cNvPr id="251" name="CustomShape 9"/>
            <p:cNvSpPr/>
            <p:nvPr/>
          </p:nvSpPr>
          <p:spPr>
            <a:xfrm>
              <a:off x="12155040" y="1819440"/>
              <a:ext cx="9071280" cy="583452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2" name="CustomShape 10"/>
            <p:cNvSpPr/>
            <p:nvPr/>
          </p:nvSpPr>
          <p:spPr>
            <a:xfrm>
              <a:off x="12999960" y="268632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Segmento</a:t>
              </a:r>
            </a:p>
          </p:txBody>
        </p:sp>
        <p:sp>
          <p:nvSpPr>
            <p:cNvPr id="253" name="CustomShape 11"/>
            <p:cNvSpPr/>
            <p:nvPr/>
          </p:nvSpPr>
          <p:spPr>
            <a:xfrm>
              <a:off x="12999960" y="3854160"/>
              <a:ext cx="7642440" cy="252828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Empresas de pequeno e médio porte no segmento de tecnologia que buscam por proteção ao seu negócio</a:t>
              </a:r>
            </a:p>
          </p:txBody>
        </p:sp>
      </p:grpSp>
      <p:grpSp>
        <p:nvGrpSpPr>
          <p:cNvPr id="254" name="Group 12"/>
          <p:cNvGrpSpPr/>
          <p:nvPr/>
        </p:nvGrpSpPr>
        <p:grpSpPr>
          <a:xfrm>
            <a:off x="12155040" y="8521200"/>
            <a:ext cx="9071280" cy="4184640"/>
            <a:chOff x="12155040" y="8521200"/>
            <a:chExt cx="9071280" cy="4184640"/>
          </a:xfrm>
          <a:solidFill>
            <a:schemeClr val="accent3">
              <a:lumMod val="50000"/>
            </a:schemeClr>
          </a:solidFill>
        </p:grpSpPr>
        <p:sp>
          <p:nvSpPr>
            <p:cNvPr id="255" name="CustomShape 13"/>
            <p:cNvSpPr/>
            <p:nvPr/>
          </p:nvSpPr>
          <p:spPr>
            <a:xfrm>
              <a:off x="12155040" y="8521200"/>
              <a:ext cx="9071280" cy="418464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6" name="CustomShape 14"/>
            <p:cNvSpPr/>
            <p:nvPr/>
          </p:nvSpPr>
          <p:spPr>
            <a:xfrm>
              <a:off x="12999960" y="899532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Recursos Chave</a:t>
              </a:r>
            </a:p>
          </p:txBody>
        </p:sp>
        <p:sp>
          <p:nvSpPr>
            <p:cNvPr id="257" name="CustomShape 15"/>
            <p:cNvSpPr/>
            <p:nvPr/>
          </p:nvSpPr>
          <p:spPr>
            <a:xfrm>
              <a:off x="12999960" y="10163160"/>
              <a:ext cx="7642440" cy="191808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Servidor, Provedor de Internet, Plataforma Azure e funcionários.</a:t>
              </a:r>
            </a:p>
          </p:txBody>
        </p:sp>
      </p:grpSp>
      <p:grpSp>
        <p:nvGrpSpPr>
          <p:cNvPr id="258" name="Group 16"/>
          <p:cNvGrpSpPr/>
          <p:nvPr/>
        </p:nvGrpSpPr>
        <p:grpSpPr>
          <a:xfrm>
            <a:off x="1593000" y="10163160"/>
            <a:ext cx="9071280" cy="3088080"/>
            <a:chOff x="1593000" y="10163160"/>
            <a:chExt cx="9071280" cy="3088080"/>
          </a:xfrm>
          <a:solidFill>
            <a:schemeClr val="accent1">
              <a:lumMod val="50000"/>
            </a:schemeClr>
          </a:solidFill>
        </p:grpSpPr>
        <p:sp>
          <p:nvSpPr>
            <p:cNvPr id="259" name="CustomShape 17"/>
            <p:cNvSpPr/>
            <p:nvPr/>
          </p:nvSpPr>
          <p:spPr>
            <a:xfrm>
              <a:off x="1593000" y="10163160"/>
              <a:ext cx="9071280" cy="308808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0" name="CustomShape 18"/>
            <p:cNvSpPr/>
            <p:nvPr/>
          </p:nvSpPr>
          <p:spPr>
            <a:xfrm>
              <a:off x="2437560" y="1047888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Parceiros Chave</a:t>
              </a:r>
            </a:p>
          </p:txBody>
        </p:sp>
        <p:sp>
          <p:nvSpPr>
            <p:cNvPr id="261" name="CustomShape 19"/>
            <p:cNvSpPr/>
            <p:nvPr/>
          </p:nvSpPr>
          <p:spPr>
            <a:xfrm>
              <a:off x="2437560" y="11563560"/>
              <a:ext cx="7642440" cy="69984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Condominios</a:t>
              </a:r>
            </a:p>
          </p:txBody>
        </p:sp>
      </p:grpSp>
      <p:pic>
        <p:nvPicPr>
          <p:cNvPr id="262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2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-86040" y="0"/>
            <a:ext cx="9071280" cy="13715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2"/>
          <p:cNvSpPr/>
          <p:nvPr/>
        </p:nvSpPr>
        <p:spPr>
          <a:xfrm>
            <a:off x="1930942" y="2197800"/>
            <a:ext cx="32598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FCF7E0"/>
                </a:solidFill>
                <a:latin typeface="Lato Black"/>
                <a:ea typeface="Lato Black"/>
              </a:rPr>
              <a:t>Canvas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F5E5A2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grpSp>
        <p:nvGrpSpPr>
          <p:cNvPr id="266" name="Group 4"/>
          <p:cNvGrpSpPr/>
          <p:nvPr/>
        </p:nvGrpSpPr>
        <p:grpSpPr>
          <a:xfrm>
            <a:off x="1593000" y="3869640"/>
            <a:ext cx="9071280" cy="4835160"/>
            <a:chOff x="1593000" y="3869640"/>
            <a:chExt cx="9071280" cy="4835160"/>
          </a:xfrm>
        </p:grpSpPr>
        <p:sp>
          <p:nvSpPr>
            <p:cNvPr id="267" name="CustomShape 5"/>
            <p:cNvSpPr/>
            <p:nvPr/>
          </p:nvSpPr>
          <p:spPr>
            <a:xfrm>
              <a:off x="1593000" y="3869640"/>
              <a:ext cx="9071280" cy="483516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8" name="CustomShape 6"/>
            <p:cNvSpPr/>
            <p:nvPr/>
          </p:nvSpPr>
          <p:spPr>
            <a:xfrm>
              <a:off x="2437560" y="4736880"/>
              <a:ext cx="6116040" cy="155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Estrutura de Custos</a:t>
              </a:r>
            </a:p>
          </p:txBody>
        </p:sp>
        <p:sp>
          <p:nvSpPr>
            <p:cNvPr id="269" name="CustomShape 7"/>
            <p:cNvSpPr/>
            <p:nvPr/>
          </p:nvSpPr>
          <p:spPr>
            <a:xfrm>
              <a:off x="2437560" y="5904360"/>
              <a:ext cx="7642440" cy="19188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Manutenção do software, plataforma, hospedagem do site e funcionário.</a:t>
              </a:r>
            </a:p>
          </p:txBody>
        </p:sp>
      </p:grpSp>
      <p:grpSp>
        <p:nvGrpSpPr>
          <p:cNvPr id="270" name="Group 8"/>
          <p:cNvGrpSpPr/>
          <p:nvPr/>
        </p:nvGrpSpPr>
        <p:grpSpPr>
          <a:xfrm>
            <a:off x="12343680" y="7211880"/>
            <a:ext cx="9071280" cy="5834520"/>
            <a:chOff x="12343680" y="7211880"/>
            <a:chExt cx="9071280" cy="5834520"/>
          </a:xfrm>
          <a:solidFill>
            <a:schemeClr val="accent3">
              <a:lumMod val="50000"/>
            </a:schemeClr>
          </a:solidFill>
        </p:grpSpPr>
        <p:sp>
          <p:nvSpPr>
            <p:cNvPr id="271" name="CustomShape 9"/>
            <p:cNvSpPr/>
            <p:nvPr/>
          </p:nvSpPr>
          <p:spPr>
            <a:xfrm>
              <a:off x="12343680" y="7211880"/>
              <a:ext cx="9071280" cy="583452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2" name="CustomShape 10"/>
            <p:cNvSpPr/>
            <p:nvPr/>
          </p:nvSpPr>
          <p:spPr>
            <a:xfrm>
              <a:off x="13188240" y="807912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Atividade Chave</a:t>
              </a:r>
            </a:p>
          </p:txBody>
        </p:sp>
        <p:sp>
          <p:nvSpPr>
            <p:cNvPr id="273" name="CustomShape 11"/>
            <p:cNvSpPr/>
            <p:nvPr/>
          </p:nvSpPr>
          <p:spPr>
            <a:xfrm>
              <a:off x="13188240" y="9246600"/>
              <a:ext cx="7642440" cy="313776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Analisar dados recebidos através do monitoramentos de todos os dispositivos e seus componentes que pertencem a um sistema.</a:t>
              </a:r>
            </a:p>
          </p:txBody>
        </p:sp>
      </p:grpSp>
      <p:grpSp>
        <p:nvGrpSpPr>
          <p:cNvPr id="274" name="Group 12"/>
          <p:cNvGrpSpPr/>
          <p:nvPr/>
        </p:nvGrpSpPr>
        <p:grpSpPr>
          <a:xfrm>
            <a:off x="1593000" y="9704520"/>
            <a:ext cx="9071280" cy="3341880"/>
            <a:chOff x="1593000" y="9704520"/>
            <a:chExt cx="9071280" cy="3341880"/>
          </a:xfrm>
        </p:grpSpPr>
        <p:sp>
          <p:nvSpPr>
            <p:cNvPr id="275" name="CustomShape 13"/>
            <p:cNvSpPr/>
            <p:nvPr/>
          </p:nvSpPr>
          <p:spPr>
            <a:xfrm>
              <a:off x="1593000" y="9704520"/>
              <a:ext cx="9071280" cy="334188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6" name="CustomShape 14"/>
            <p:cNvSpPr/>
            <p:nvPr/>
          </p:nvSpPr>
          <p:spPr>
            <a:xfrm>
              <a:off x="2437560" y="10044360"/>
              <a:ext cx="6116040" cy="821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Fonte de Renda</a:t>
              </a:r>
            </a:p>
          </p:txBody>
        </p:sp>
        <p:sp>
          <p:nvSpPr>
            <p:cNvPr id="277" name="CustomShape 15"/>
            <p:cNvSpPr/>
            <p:nvPr/>
          </p:nvSpPr>
          <p:spPr>
            <a:xfrm>
              <a:off x="2437560" y="11211840"/>
              <a:ext cx="7642440" cy="1309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Licença de Software e suporte técnico e pago</a:t>
              </a:r>
            </a:p>
          </p:txBody>
        </p:sp>
      </p:grpSp>
      <p:grpSp>
        <p:nvGrpSpPr>
          <p:cNvPr id="278" name="Group 16"/>
          <p:cNvGrpSpPr/>
          <p:nvPr/>
        </p:nvGrpSpPr>
        <p:grpSpPr>
          <a:xfrm>
            <a:off x="12343680" y="1719360"/>
            <a:ext cx="9071280" cy="4184640"/>
            <a:chOff x="12343680" y="1719360"/>
            <a:chExt cx="9071280" cy="4184640"/>
          </a:xfrm>
          <a:solidFill>
            <a:schemeClr val="accent3"/>
          </a:solidFill>
        </p:grpSpPr>
        <p:sp>
          <p:nvSpPr>
            <p:cNvPr id="279" name="CustomShape 17"/>
            <p:cNvSpPr/>
            <p:nvPr/>
          </p:nvSpPr>
          <p:spPr>
            <a:xfrm>
              <a:off x="12343680" y="1719360"/>
              <a:ext cx="9071280" cy="418464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0" name="CustomShape 18"/>
            <p:cNvSpPr/>
            <p:nvPr/>
          </p:nvSpPr>
          <p:spPr>
            <a:xfrm>
              <a:off x="13188240" y="219348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Canais</a:t>
              </a:r>
            </a:p>
          </p:txBody>
        </p:sp>
        <p:sp>
          <p:nvSpPr>
            <p:cNvPr id="281" name="CustomShape 19"/>
            <p:cNvSpPr/>
            <p:nvPr/>
          </p:nvSpPr>
          <p:spPr>
            <a:xfrm>
              <a:off x="13188240" y="3360960"/>
              <a:ext cx="7642440" cy="21013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4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SAC 24/7</a:t>
              </a:r>
              <a:endParaRPr lang="pt-BR" sz="4400" b="0" strike="noStrike" spc="-1">
                <a:latin typeface="Segoe UI" panose="020B0502040204020203" charset="0"/>
                <a:cs typeface="Segoe UI" panose="020B0502040204020203" charset="0"/>
              </a:endParaRPr>
            </a:p>
            <a:p>
              <a:pPr>
                <a:lnSpc>
                  <a:spcPct val="100000"/>
                </a:lnSpc>
              </a:pPr>
              <a:r>
                <a:rPr lang="pt-BR" sz="44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Service Desk</a:t>
              </a:r>
              <a:endParaRPr lang="pt-BR" sz="4400" b="0" strike="noStrike" spc="-1">
                <a:latin typeface="Segoe UI" panose="020B0502040204020203" charset="0"/>
                <a:cs typeface="Segoe UI" panose="020B0502040204020203" charset="0"/>
              </a:endParaRPr>
            </a:p>
            <a:p>
              <a:pPr>
                <a:lnSpc>
                  <a:spcPct val="100000"/>
                </a:lnSpc>
              </a:pPr>
              <a:r>
                <a:rPr lang="pt-BR" sz="44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Site Institucional</a:t>
              </a:r>
              <a:endParaRPr lang="pt-BR" sz="4400" b="0" strike="noStrike" spc="-1">
                <a:latin typeface="Segoe UI" panose="020B0502040204020203" charset="0"/>
                <a:cs typeface="Segoe UI" panose="020B0502040204020203" charset="0"/>
              </a:endParaRPr>
            </a:p>
          </p:txBody>
        </p:sp>
      </p:grpSp>
      <p:pic>
        <p:nvPicPr>
          <p:cNvPr id="282" name="Imagem 21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2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4080600" y="-177120"/>
            <a:ext cx="15391800" cy="13715640"/>
          </a:xfrm>
          <a:prstGeom prst="rect">
            <a:avLst/>
          </a:prstGeom>
          <a:ln>
            <a:noFill/>
          </a:ln>
        </p:spPr>
      </p:pic>
      <p:sp>
        <p:nvSpPr>
          <p:cNvPr id="284" name="CustomShape 1"/>
          <p:cNvSpPr/>
          <p:nvPr/>
        </p:nvSpPr>
        <p:spPr>
          <a:xfrm>
            <a:off x="1987200" y="2144880"/>
            <a:ext cx="487188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de Solução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86" name="Imagem 22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1908360" y="2091240"/>
            <a:ext cx="27140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55460A"/>
                </a:solidFill>
                <a:latin typeface="Lato Black"/>
                <a:ea typeface="Lato Black"/>
              </a:rPr>
              <a:t>BPMN</a:t>
            </a:r>
            <a:endParaRPr lang="pt-BR" sz="6000" b="0" strike="noStrike" spc="-1">
              <a:latin typeface="Arial" panose="020B0604020202020204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89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4" name="Imagem 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582C2266-8BB0-47C0-B9FE-ACA774697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360" y="3467880"/>
            <a:ext cx="20960557" cy="7535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1908360" y="2091240"/>
            <a:ext cx="27140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55460A"/>
                </a:solidFill>
                <a:latin typeface="Lato Black"/>
                <a:ea typeface="Lato Black"/>
              </a:rPr>
              <a:t>BPMN</a:t>
            </a:r>
            <a:endParaRPr lang="pt-BR" sz="6000" b="0" strike="noStrike" spc="-1">
              <a:latin typeface="Arial" panose="020B0604020202020204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93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39C5263C-B577-44BB-889E-ED0F03297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360" y="3467880"/>
            <a:ext cx="19360348" cy="895580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1987200" y="2144880"/>
            <a:ext cx="56570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Caso de Uso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97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3" name="Imagem 2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B06406B3-F663-4271-B9F5-2ADBB7768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240" y="1724520"/>
            <a:ext cx="13173600" cy="1092810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1987200" y="2144880"/>
            <a:ext cx="56570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Classe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97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A74CB59C-0474-42EE-9386-56229BB54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935" y="1719360"/>
            <a:ext cx="15832985" cy="7912320"/>
          </a:xfrm>
          <a:prstGeom prst="rect">
            <a:avLst/>
          </a:prstGeom>
        </p:spPr>
      </p:pic>
      <p:pic>
        <p:nvPicPr>
          <p:cNvPr id="6" name="Imagem 5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618DA786-7859-48ED-A719-A4402CCEF2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" b="12558"/>
          <a:stretch/>
        </p:blipFill>
        <p:spPr>
          <a:xfrm>
            <a:off x="501223" y="7133460"/>
            <a:ext cx="14050851" cy="571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210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screenshot&#10;&#10;Descrição gerada automaticamente">
            <a:extLst>
              <a:ext uri="{FF2B5EF4-FFF2-40B4-BE49-F238E27FC236}">
                <a16:creationId xmlns:a16="http://schemas.microsoft.com/office/drawing/2014/main" id="{3809A5AF-AE75-476F-B5D0-9E18AB1B6C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20" b="74794" l="1811" r="93803">
                        <a14:foregroundMark x1="19678" y1="58723" x2="14044" y2="66277"/>
                        <a14:foregroundMark x1="14044" y1="66277" x2="11710" y2="59478"/>
                        <a14:foregroundMark x1="11710" y1="59478" x2="9618" y2="36195"/>
                        <a14:foregroundMark x1="9618" y1="36195" x2="13078" y2="19849"/>
                        <a14:foregroundMark x1="13078" y1="19849" x2="16579" y2="13255"/>
                        <a14:foregroundMark x1="16579" y1="13255" x2="20885" y2="8723"/>
                        <a14:foregroundMark x1="20885" y1="8723" x2="23622" y2="9615"/>
                        <a14:foregroundMark x1="23622" y1="9615" x2="25433" y2="17102"/>
                        <a14:foregroundMark x1="25433" y1="17102" x2="24869" y2="25481"/>
                        <a14:foregroundMark x1="24869" y1="25481" x2="20805" y2="34615"/>
                        <a14:foregroundMark x1="20805" y1="34615" x2="16539" y2="39286"/>
                        <a14:foregroundMark x1="16539" y1="39286" x2="13199" y2="41140"/>
                        <a14:foregroundMark x1="13199" y1="41140" x2="9175" y2="40522"/>
                        <a14:foregroundMark x1="9175" y1="40522" x2="7082" y2="29327"/>
                        <a14:foregroundMark x1="7082" y1="29327" x2="5714" y2="17651"/>
                        <a14:foregroundMark x1="5714" y1="17651" x2="7606" y2="11195"/>
                        <a14:foregroundMark x1="7606" y1="11195" x2="11670" y2="7349"/>
                        <a14:foregroundMark x1="11670" y1="7349" x2="43139" y2="1099"/>
                        <a14:foregroundMark x1="43139" y1="1099" x2="60443" y2="6113"/>
                        <a14:foregroundMark x1="60443" y1="6113" x2="54245" y2="17102"/>
                        <a14:foregroundMark x1="54245" y1="17102" x2="40885" y2="22047"/>
                        <a14:foregroundMark x1="40885" y1="22047" x2="36700" y2="17720"/>
                        <a14:foregroundMark x1="36700" y1="17720" x2="45674" y2="13118"/>
                        <a14:foregroundMark x1="45674" y1="13118" x2="53883" y2="26305"/>
                        <a14:foregroundMark x1="53883" y1="26305" x2="49859" y2="34753"/>
                        <a14:foregroundMark x1="49859" y1="34753" x2="48853" y2="25893"/>
                        <a14:foregroundMark x1="48853" y1="25893" x2="68692" y2="21429"/>
                        <a14:foregroundMark x1="68692" y1="21429" x2="73280" y2="28022"/>
                        <a14:foregroundMark x1="73280" y1="28022" x2="66600" y2="22596"/>
                        <a14:foregroundMark x1="66600" y1="22596" x2="71469" y2="8242"/>
                        <a14:foregroundMark x1="71469" y1="8242" x2="80644" y2="21223"/>
                        <a14:foregroundMark x1="80644" y1="21223" x2="72596" y2="29602"/>
                        <a14:foregroundMark x1="72596" y1="29602" x2="74648" y2="17651"/>
                        <a14:foregroundMark x1="74648" y1="17651" x2="85714" y2="23901"/>
                        <a14:foregroundMark x1="85714" y1="23901" x2="81288" y2="35027"/>
                        <a14:foregroundMark x1="81288" y1="35027" x2="83219" y2="15797"/>
                        <a14:foregroundMark x1="83219" y1="15797" x2="93239" y2="23970"/>
                        <a14:foregroundMark x1="93239" y1="23970" x2="90141" y2="40453"/>
                        <a14:foregroundMark x1="90141" y1="40453" x2="85594" y2="32555"/>
                        <a14:foregroundMark x1="85594" y1="32555" x2="91911" y2="21429"/>
                        <a14:foregroundMark x1="91911" y1="21429" x2="90664" y2="50755"/>
                        <a14:foregroundMark x1="90664" y1="50755" x2="86881" y2="40385"/>
                        <a14:foregroundMark x1="86881" y1="40385" x2="90744" y2="45742"/>
                        <a14:foregroundMark x1="90744" y1="45742" x2="78109" y2="42376"/>
                        <a14:foregroundMark x1="78109" y1="42376" x2="82012" y2="46841"/>
                        <a14:foregroundMark x1="82012" y1="46841" x2="67042" y2="54739"/>
                        <a14:foregroundMark x1="67042" y1="54739" x2="58833" y2="43613"/>
                        <a14:foregroundMark x1="58833" y1="43613" x2="64628" y2="44093"/>
                        <a14:foregroundMark x1="64628" y1="44093" x2="63179" y2="49038"/>
                        <a14:foregroundMark x1="63179" y1="49038" x2="66157" y2="43269"/>
                        <a14:foregroundMark x1="66157" y1="43269" x2="66881" y2="54945"/>
                        <a14:foregroundMark x1="66881" y1="54945" x2="60644" y2="42376"/>
                        <a14:foregroundMark x1="60644" y1="42376" x2="68612" y2="38874"/>
                        <a14:foregroundMark x1="68612" y1="38874" x2="54286" y2="62981"/>
                        <a14:foregroundMark x1="54286" y1="62981" x2="51509" y2="60234"/>
                        <a14:foregroundMark x1="51509" y1="60234" x2="49376" y2="59341"/>
                        <a14:foregroundMark x1="49376" y1="59341" x2="41449" y2="64904"/>
                        <a14:foregroundMark x1="41449" y1="64904" x2="16942" y2="57074"/>
                        <a14:foregroundMark x1="16942" y1="57074" x2="16861" y2="56868"/>
                        <a14:foregroundMark x1="27968" y1="39560" x2="29658" y2="12431"/>
                        <a14:foregroundMark x1="29658" y1="12431" x2="31469" y2="7692"/>
                        <a14:foregroundMark x1="31469" y1="7692" x2="37867" y2="3777"/>
                        <a14:foregroundMark x1="37867" y1="3777" x2="42133" y2="2335"/>
                        <a14:foregroundMark x1="42133" y1="2335" x2="45553" y2="4808"/>
                        <a14:foregroundMark x1="45553" y1="4808" x2="26922" y2="27404"/>
                        <a14:foregroundMark x1="26922" y1="27404" x2="66439" y2="481"/>
                        <a14:foregroundMark x1="66439" y1="481" x2="69819" y2="343"/>
                        <a14:foregroundMark x1="69819" y1="343" x2="83099" y2="1030"/>
                        <a14:foregroundMark x1="83099" y1="1030" x2="93722" y2="12019"/>
                        <a14:foregroundMark x1="93722" y1="12019" x2="95171" y2="15522"/>
                        <a14:foregroundMark x1="95171" y1="15522" x2="96660" y2="39973"/>
                        <a14:foregroundMark x1="96660" y1="39973" x2="95292" y2="45467"/>
                        <a14:foregroundMark x1="95292" y1="45467" x2="93843" y2="48626"/>
                        <a14:foregroundMark x1="93843" y1="48626" x2="84386" y2="57349"/>
                        <a14:foregroundMark x1="84386" y1="57349" x2="77626" y2="60852"/>
                        <a14:foregroundMark x1="77626" y1="60852" x2="64225" y2="61264"/>
                        <a14:foregroundMark x1="5030" y1="9409" x2="3421" y2="12019"/>
                        <a14:foregroundMark x1="3421" y1="12019" x2="2978" y2="16484"/>
                        <a14:foregroundMark x1="2978" y1="16484" x2="4829" y2="18269"/>
                        <a14:foregroundMark x1="4829" y1="18269" x2="7928" y2="16827"/>
                        <a14:foregroundMark x1="7928" y1="16827" x2="9618" y2="10508"/>
                        <a14:foregroundMark x1="9618" y1="10508" x2="9416" y2="6731"/>
                        <a14:foregroundMark x1="9416" y1="6731" x2="7887" y2="4258"/>
                        <a14:foregroundMark x1="7887" y1="4258" x2="4386" y2="8379"/>
                        <a14:foregroundMark x1="4386" y1="8379" x2="3702" y2="12500"/>
                        <a14:foregroundMark x1="3702" y1="12500" x2="4064" y2="16621"/>
                        <a14:foregroundMark x1="4064" y1="16621" x2="5875" y2="19574"/>
                        <a14:foregroundMark x1="5875" y1="19574" x2="7726" y2="16415"/>
                        <a14:foregroundMark x1="7726" y1="16415" x2="9497" y2="10989"/>
                        <a14:foregroundMark x1="9497" y1="10989" x2="5392" y2="12157"/>
                        <a14:foregroundMark x1="5392" y1="12157" x2="3742" y2="18475"/>
                        <a14:foregroundMark x1="3742" y1="18475" x2="3541" y2="24931"/>
                        <a14:foregroundMark x1="3541" y1="24931" x2="4427" y2="30563"/>
                        <a14:foregroundMark x1="4427" y1="30563" x2="6076" y2="27473"/>
                        <a14:foregroundMark x1="6076" y1="27473" x2="3622" y2="48558"/>
                        <a14:foregroundMark x1="3622" y1="48558" x2="4909" y2="65591"/>
                        <a14:foregroundMark x1="4909" y1="65591" x2="6519" y2="68063"/>
                        <a14:foregroundMark x1="6519" y1="68063" x2="9296" y2="65591"/>
                        <a14:foregroundMark x1="9296" y1="65591" x2="10382" y2="55975"/>
                        <a14:foregroundMark x1="10382" y1="55975" x2="8571" y2="60852"/>
                        <a14:foregroundMark x1="8571" y1="60852" x2="8048" y2="65865"/>
                        <a14:foregroundMark x1="8048" y1="65865" x2="7123" y2="61401"/>
                        <a14:foregroundMark x1="7123" y1="61401" x2="5392" y2="57486"/>
                        <a14:foregroundMark x1="5392" y1="57486" x2="5392" y2="57280"/>
                        <a14:foregroundMark x1="3421" y1="70192" x2="5956" y2="72459"/>
                        <a14:foregroundMark x1="5956" y1="72459" x2="8008" y2="73077"/>
                        <a14:foregroundMark x1="8008" y1="73077" x2="12877" y2="72321"/>
                        <a14:foregroundMark x1="12877" y1="72321" x2="19356" y2="72734"/>
                        <a14:foregroundMark x1="19356" y1="72734" x2="20765" y2="69643"/>
                        <a14:foregroundMark x1="20765" y1="69643" x2="20765" y2="64766"/>
                        <a14:foregroundMark x1="3662" y1="73146" x2="1851" y2="63530"/>
                        <a14:foregroundMark x1="1851" y1="63530" x2="1851" y2="63530"/>
                        <a14:foregroundMark x1="37586" y1="29396" x2="37384" y2="44986"/>
                        <a14:foregroundMark x1="37384" y1="44986" x2="36217" y2="49519"/>
                        <a14:foregroundMark x1="36217" y1="49519" x2="31469" y2="54533"/>
                        <a14:foregroundMark x1="31469" y1="54533" x2="29014" y2="54808"/>
                        <a14:foregroundMark x1="29014" y1="54808" x2="28491" y2="50824"/>
                        <a14:foregroundMark x1="28491" y1="50824" x2="31026" y2="51236"/>
                        <a14:foregroundMark x1="31026" y1="51236" x2="32394" y2="60302"/>
                        <a14:foregroundMark x1="32394" y1="60302" x2="45030" y2="52266"/>
                        <a14:foregroundMark x1="45030" y1="52266" x2="47163" y2="53159"/>
                        <a14:foregroundMark x1="47163" y1="53159" x2="48451" y2="56181"/>
                        <a14:foregroundMark x1="48451" y1="56181" x2="46036" y2="56731"/>
                        <a14:foregroundMark x1="46036" y1="56731" x2="45030" y2="56044"/>
                        <a14:foregroundMark x1="83260" y1="61058" x2="90020" y2="59066"/>
                        <a14:foregroundMark x1="90020" y1="59066" x2="94447" y2="59341"/>
                        <a14:foregroundMark x1="94447" y1="59341" x2="96620" y2="56113"/>
                        <a14:foregroundMark x1="96620" y1="56113" x2="99155" y2="49245"/>
                        <a14:foregroundMark x1="99155" y1="49245" x2="99839" y2="39217"/>
                        <a14:foregroundMark x1="99839" y1="39217" x2="99155" y2="29739"/>
                        <a14:foregroundMark x1="99155" y1="29739" x2="96579" y2="6113"/>
                        <a14:foregroundMark x1="96579" y1="6113" x2="93360" y2="5220"/>
                        <a14:foregroundMark x1="93360" y1="5220" x2="75734" y2="12637"/>
                        <a14:foregroundMark x1="75734" y1="12637" x2="71751" y2="12500"/>
                        <a14:foregroundMark x1="71751" y1="12500" x2="69940" y2="10852"/>
                        <a14:foregroundMark x1="69940" y1="10852" x2="67968" y2="7280"/>
                        <a14:foregroundMark x1="67968" y1="7280" x2="69336" y2="1992"/>
                        <a14:foregroundMark x1="69336" y1="1992" x2="80724" y2="481"/>
                        <a14:foregroundMark x1="80724" y1="481" x2="88129" y2="1923"/>
                        <a14:foregroundMark x1="88129" y1="1923" x2="81328" y2="7074"/>
                        <a14:foregroundMark x1="81328" y1="7074" x2="75292" y2="7280"/>
                        <a14:foregroundMark x1="75292" y1="7280" x2="72918" y2="5975"/>
                        <a14:foregroundMark x1="72918" y1="5975" x2="62414" y2="6799"/>
                        <a14:foregroundMark x1="62414" y1="6799" x2="53239" y2="0"/>
                        <a14:foregroundMark x1="53239" y1="0" x2="43541" y2="4739"/>
                        <a14:foregroundMark x1="43541" y1="4739" x2="39316" y2="2129"/>
                        <a14:foregroundMark x1="39316" y1="2129" x2="35091" y2="3846"/>
                        <a14:foregroundMark x1="35091" y1="3846" x2="22696" y2="893"/>
                        <a14:foregroundMark x1="22696" y1="893" x2="8934" y2="2129"/>
                        <a14:foregroundMark x1="8934" y1="2129" x2="5634" y2="4808"/>
                        <a14:foregroundMark x1="5634" y1="4808" x2="3421" y2="5220"/>
                        <a14:foregroundMark x1="3421" y1="5220" x2="3421" y2="5220"/>
                        <a14:foregroundMark x1="12354" y1="74794" x2="17586" y2="73558"/>
                        <a14:backgroundMark x1="80805" y1="63736" x2="80805" y2="63736"/>
                        <a14:backgroundMark x1="80563" y1="64766" x2="80805" y2="64148"/>
                        <a14:backgroundMark x1="70181" y1="73352" x2="69577" y2="66277"/>
                        <a14:backgroundMark x1="69577" y1="66277" x2="76539" y2="64354"/>
                        <a14:backgroundMark x1="76539" y1="64354" x2="78753" y2="65522"/>
                        <a14:backgroundMark x1="78753" y1="65522" x2="83702" y2="64698"/>
                        <a14:backgroundMark x1="83702" y1="64698" x2="89577" y2="62500"/>
                        <a14:backgroundMark x1="89577" y1="62500" x2="92113" y2="64973"/>
                        <a14:backgroundMark x1="92113" y1="64973" x2="93883" y2="69574"/>
                        <a14:backgroundMark x1="48330" y1="69849" x2="48330" y2="69849"/>
                        <a14:backgroundMark x1="48652" y1="69849" x2="50785" y2="70055"/>
                        <a14:backgroundMark x1="50785" y1="70055" x2="51268" y2="69918"/>
                        <a14:backgroundMark x1="61650" y1="69986" x2="54728" y2="71497"/>
                        <a14:backgroundMark x1="54728" y1="71497" x2="52314" y2="70398"/>
                        <a14:backgroundMark x1="52314" y1="70398" x2="47565" y2="70261"/>
                        <a14:backgroundMark x1="47565" y1="70261" x2="49618" y2="69437"/>
                        <a14:backgroundMark x1="49618" y1="69437" x2="51871" y2="69437"/>
                        <a14:backgroundMark x1="51871" y1="69437" x2="56258" y2="69025"/>
                        <a14:backgroundMark x1="56258" y1="69025" x2="61167" y2="69368"/>
                        <a14:backgroundMark x1="47968" y1="70055" x2="48853" y2="69712"/>
                        <a14:backgroundMark x1="47203" y1="69849" x2="49698" y2="68681"/>
                        <a14:backgroundMark x1="49698" y1="68681" x2="47646" y2="70124"/>
                        <a14:backgroundMark x1="47646" y1="70124" x2="46439" y2="698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4" t="3336" r="5271" b="25833"/>
          <a:stretch/>
        </p:blipFill>
        <p:spPr>
          <a:xfrm>
            <a:off x="1000125" y="3400425"/>
            <a:ext cx="23150221" cy="10315575"/>
          </a:xfrm>
          <a:prstGeom prst="rect">
            <a:avLst/>
          </a:prstGeom>
        </p:spPr>
      </p:pic>
      <p:sp>
        <p:nvSpPr>
          <p:cNvPr id="295" name="CustomShape 1"/>
          <p:cNvSpPr/>
          <p:nvPr/>
        </p:nvSpPr>
        <p:spPr>
          <a:xfrm>
            <a:off x="1987200" y="2144880"/>
            <a:ext cx="56570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Classe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97" name="Imagem 22"/>
          <p:cNvPicPr/>
          <p:nvPr/>
        </p:nvPicPr>
        <p:blipFill>
          <a:blip r:embed="rId4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4694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xto preto sobre fundo branco&#10;&#10;Descrição gerada automaticamente">
            <a:extLst>
              <a:ext uri="{FF2B5EF4-FFF2-40B4-BE49-F238E27FC236}">
                <a16:creationId xmlns:a16="http://schemas.microsoft.com/office/drawing/2014/main" id="{20A595A0-4289-4B9D-A253-4C7D634A1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062" y="3474721"/>
            <a:ext cx="17861214" cy="9716726"/>
          </a:xfrm>
          <a:prstGeom prst="rect">
            <a:avLst/>
          </a:prstGeom>
        </p:spPr>
      </p:pic>
      <p:sp>
        <p:nvSpPr>
          <p:cNvPr id="295" name="CustomShape 1"/>
          <p:cNvSpPr/>
          <p:nvPr/>
        </p:nvSpPr>
        <p:spPr>
          <a:xfrm>
            <a:off x="1987200" y="2144880"/>
            <a:ext cx="56570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Sequência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97" name="Imagem 22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2440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B2BFFCDD-9B72-4D50-8E21-11D86C0AE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491" y="3104460"/>
            <a:ext cx="17514737" cy="9819060"/>
          </a:xfrm>
          <a:prstGeom prst="rect">
            <a:avLst/>
          </a:prstGeom>
        </p:spPr>
      </p:pic>
      <p:sp>
        <p:nvSpPr>
          <p:cNvPr id="295" name="CustomShape 1"/>
          <p:cNvSpPr/>
          <p:nvPr/>
        </p:nvSpPr>
        <p:spPr>
          <a:xfrm>
            <a:off x="1987200" y="2144880"/>
            <a:ext cx="56570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Sequência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97" name="Imagem 22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6105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Espaço Reservado para Imagem 7"/>
          <p:cNvPicPr/>
          <p:nvPr/>
        </p:nvPicPr>
        <p:blipFill>
          <a:blip r:embed="rId2"/>
          <a:srcRect t="7805" b="35026"/>
          <a:stretch>
            <a:fillRect/>
          </a:stretch>
        </p:blipFill>
        <p:spPr>
          <a:xfrm>
            <a:off x="0" y="0"/>
            <a:ext cx="24377400" cy="9291240"/>
          </a:xfrm>
          <a:prstGeom prst="rect">
            <a:avLst/>
          </a:prstGeom>
          <a:ln>
            <a:noFill/>
          </a:ln>
        </p:spPr>
      </p:pic>
      <p:sp>
        <p:nvSpPr>
          <p:cNvPr id="169" name="CustomShape 1"/>
          <p:cNvSpPr/>
          <p:nvPr/>
        </p:nvSpPr>
        <p:spPr>
          <a:xfrm>
            <a:off x="0" y="0"/>
            <a:ext cx="24377400" cy="92916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CustomShape 2"/>
          <p:cNvSpPr/>
          <p:nvPr/>
        </p:nvSpPr>
        <p:spPr>
          <a:xfrm>
            <a:off x="0" y="9291960"/>
            <a:ext cx="24377400" cy="442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 dirty="0"/>
          </a:p>
        </p:txBody>
      </p:sp>
      <p:sp>
        <p:nvSpPr>
          <p:cNvPr id="171" name="CustomShape 3"/>
          <p:cNvSpPr/>
          <p:nvPr/>
        </p:nvSpPr>
        <p:spPr>
          <a:xfrm>
            <a:off x="2035440" y="11273040"/>
            <a:ext cx="5247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200" b="0" strike="noStrike" spc="-1" dirty="0">
                <a:solidFill>
                  <a:srgbClr val="FFFFFF"/>
                </a:solidFill>
                <a:latin typeface="Montserrat Light"/>
                <a:ea typeface="Montserrat Light"/>
              </a:rPr>
              <a:t>QUANTO VALE SUA SEGURANÇA?</a:t>
            </a:r>
            <a:endParaRPr lang="pt-BR" sz="3200" b="0" strike="noStrike" spc="-1" dirty="0">
              <a:latin typeface="Arial" panose="020B0604020202020204"/>
            </a:endParaRPr>
          </a:p>
        </p:txBody>
      </p:sp>
      <p:grpSp>
        <p:nvGrpSpPr>
          <p:cNvPr id="172" name="Group 4"/>
          <p:cNvGrpSpPr/>
          <p:nvPr/>
        </p:nvGrpSpPr>
        <p:grpSpPr>
          <a:xfrm>
            <a:off x="2032920" y="1472040"/>
            <a:ext cx="20311200" cy="132120"/>
            <a:chOff x="2032920" y="1472040"/>
            <a:chExt cx="20311200" cy="132120"/>
          </a:xfrm>
        </p:grpSpPr>
        <p:sp>
          <p:nvSpPr>
            <p:cNvPr id="173" name="CustomShape 5"/>
            <p:cNvSpPr/>
            <p:nvPr/>
          </p:nvSpPr>
          <p:spPr>
            <a:xfrm>
              <a:off x="2032920" y="1472040"/>
              <a:ext cx="20311200" cy="13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4" name="CustomShape 6"/>
            <p:cNvSpPr/>
            <p:nvPr/>
          </p:nvSpPr>
          <p:spPr>
            <a:xfrm>
              <a:off x="2032920" y="1472040"/>
              <a:ext cx="1838520" cy="13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75" name="Group 7"/>
          <p:cNvGrpSpPr/>
          <p:nvPr/>
        </p:nvGrpSpPr>
        <p:grpSpPr>
          <a:xfrm>
            <a:off x="1818000" y="3605760"/>
            <a:ext cx="14653080" cy="1826280"/>
            <a:chOff x="1818000" y="3605760"/>
            <a:chExt cx="14653080" cy="1826280"/>
          </a:xfrm>
        </p:grpSpPr>
        <p:sp>
          <p:nvSpPr>
            <p:cNvPr id="176" name="CustomShape 8"/>
            <p:cNvSpPr/>
            <p:nvPr/>
          </p:nvSpPr>
          <p:spPr>
            <a:xfrm>
              <a:off x="1818000" y="4122720"/>
              <a:ext cx="14653080" cy="1309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8000" b="1" strike="noStrike" spc="-1" dirty="0">
                  <a:solidFill>
                    <a:srgbClr val="FFFFFF"/>
                  </a:solidFill>
                  <a:latin typeface="Lato Black"/>
                  <a:ea typeface="Lato Black"/>
                </a:rPr>
                <a:t>Monitoração de Sistemas</a:t>
              </a:r>
              <a:endParaRPr lang="pt-BR" sz="8000" b="0" strike="noStrike" spc="-1" dirty="0">
                <a:latin typeface="Arial" panose="020B0604020202020204"/>
              </a:endParaRPr>
            </a:p>
          </p:txBody>
        </p:sp>
        <p:sp>
          <p:nvSpPr>
            <p:cNvPr id="177" name="CustomShape 9"/>
            <p:cNvSpPr/>
            <p:nvPr/>
          </p:nvSpPr>
          <p:spPr>
            <a:xfrm>
              <a:off x="1818000" y="3605760"/>
              <a:ext cx="617184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3200" b="0" strike="noStrike" spc="299" dirty="0">
                  <a:solidFill>
                    <a:srgbClr val="FFFFFF"/>
                  </a:solidFill>
                  <a:latin typeface="Lato"/>
                  <a:ea typeface="Lato"/>
                </a:rPr>
                <a:t>BANDTEC – DIGITAL SCHOOL</a:t>
              </a:r>
              <a:endParaRPr lang="pt-BR" sz="3200" b="0" strike="noStrike" spc="-1" dirty="0">
                <a:latin typeface="Arial" panose="020B0604020202020204"/>
              </a:endParaRPr>
            </a:p>
          </p:txBody>
        </p:sp>
      </p:grpSp>
      <p:pic>
        <p:nvPicPr>
          <p:cNvPr id="178" name="Imagem 11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2003400" y="2144880"/>
            <a:ext cx="46890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Requisitos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1" name="Imagem 1"/>
          <p:cNvPicPr/>
          <p:nvPr/>
        </p:nvPicPr>
        <p:blipFill>
          <a:blip r:embed="rId2"/>
          <a:stretch>
            <a:fillRect/>
          </a:stretch>
        </p:blipFill>
        <p:spPr>
          <a:xfrm>
            <a:off x="1126080" y="4911480"/>
            <a:ext cx="23251320" cy="8804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Imagem 1"/>
          <p:cNvPicPr/>
          <p:nvPr/>
        </p:nvPicPr>
        <p:blipFill>
          <a:blip r:embed="rId2"/>
          <a:stretch>
            <a:fillRect/>
          </a:stretch>
        </p:blipFill>
        <p:spPr>
          <a:xfrm>
            <a:off x="4981680" y="470160"/>
            <a:ext cx="18099720" cy="13506480"/>
          </a:xfrm>
          <a:prstGeom prst="rect">
            <a:avLst/>
          </a:prstGeom>
          <a:ln>
            <a:noFill/>
          </a:ln>
        </p:spPr>
      </p:pic>
      <p:sp>
        <p:nvSpPr>
          <p:cNvPr id="303" name="CustomShape 1"/>
          <p:cNvSpPr/>
          <p:nvPr/>
        </p:nvSpPr>
        <p:spPr>
          <a:xfrm>
            <a:off x="2003400" y="2117171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 Banco de Dados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Indicadores de Alerta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199" y="3774583"/>
            <a:ext cx="17733818" cy="907111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1EBECC4-E40C-417C-B06E-C6287DF149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1" t="14426" r="1603" b="6134"/>
          <a:stretch/>
        </p:blipFill>
        <p:spPr>
          <a:xfrm>
            <a:off x="5587648" y="4298192"/>
            <a:ext cx="18042555" cy="8503408"/>
          </a:xfrm>
          <a:prstGeom prst="rect">
            <a:avLst/>
          </a:prstGeom>
        </p:spPr>
      </p:pic>
      <p:sp>
        <p:nvSpPr>
          <p:cNvPr id="306" name="CustomShape 1"/>
          <p:cNvSpPr/>
          <p:nvPr/>
        </p:nvSpPr>
        <p:spPr>
          <a:xfrm>
            <a:off x="1987200" y="2261956"/>
            <a:ext cx="554400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Site 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Institucional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07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8" name="Imagem 22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55460A"/>
                </a:solidFill>
                <a:latin typeface="Lato Black"/>
                <a:ea typeface="Lato Black"/>
              </a:rPr>
              <a:t>Dashboard</a:t>
            </a: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 Local</a:t>
            </a: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4" name="Imagem 3" descr="Uma imagem contendo texto, screenshot&#10;&#10;Descrição gerada automaticamente">
            <a:extLst>
              <a:ext uri="{FF2B5EF4-FFF2-40B4-BE49-F238E27FC236}">
                <a16:creationId xmlns:a16="http://schemas.microsoft.com/office/drawing/2014/main" id="{168AC250-E069-452A-B8F7-1DE781934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400" y="3781611"/>
            <a:ext cx="15570225" cy="908680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55460A"/>
                </a:solidFill>
                <a:latin typeface="Lato Black"/>
                <a:ea typeface="Lato Black"/>
              </a:rPr>
              <a:t>PowerBI</a:t>
            </a: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 </a:t>
            </a: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1030" name="Picture 6" descr="https://2qcjoll6crk30ya0qkabvj1d-wpengine.netdna-ssl.com/wp-content/uploads/2017/12/power-bi-m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0083" y="3642015"/>
            <a:ext cx="10806257" cy="707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stomShape 7"/>
          <p:cNvSpPr/>
          <p:nvPr/>
        </p:nvSpPr>
        <p:spPr>
          <a:xfrm>
            <a:off x="2003400" y="4822244"/>
            <a:ext cx="8181720" cy="65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Acessível em múltiplas plataformas</a:t>
            </a: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Interação com os gráficos</a:t>
            </a: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457200" indent="-45656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cs typeface="Segoe UI" panose="020B0502040204020203" charset="0"/>
              </a:rPr>
              <a:t>Acesso seguro e restrito a quem importa</a:t>
            </a: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043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55460A"/>
                </a:solidFill>
                <a:latin typeface="Lato Black"/>
                <a:ea typeface="Lato Black"/>
              </a:rPr>
              <a:t>PowerBI</a:t>
            </a: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 – Aspectos técnicos</a:t>
            </a: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5" name="Picture 6" descr="https://2qcjoll6crk30ya0qkabvj1d-wpengine.netdna-ssl.com/wp-content/uploads/2017/12/power-bi-m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0083" y="3642015"/>
            <a:ext cx="10806257" cy="707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stomShape 7"/>
          <p:cNvSpPr/>
          <p:nvPr/>
        </p:nvSpPr>
        <p:spPr>
          <a:xfrm>
            <a:off x="2003400" y="4822244"/>
            <a:ext cx="8181720" cy="65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Fácil i</a:t>
            </a:r>
            <a:r>
              <a:rPr lang="pt-BR" sz="4400" b="1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ntegração com Banco de dados</a:t>
            </a: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457200" indent="-45656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cs typeface="Segoe UI" panose="020B0502040204020203" charset="0"/>
              </a:rPr>
              <a:t>Dados atualizados em tempo real</a:t>
            </a:r>
          </a:p>
          <a:p>
            <a:pPr marL="457200" indent="-45656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cs typeface="Segoe UI" panose="020B0502040204020203" charset="0"/>
              </a:rPr>
              <a:t>Criação fácil de visuais novos</a:t>
            </a:r>
          </a:p>
          <a:p>
            <a:pPr marL="63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</a:pP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62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1987200" y="2144880"/>
            <a:ext cx="46753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Protótipos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14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315" name="Imagem 314"/>
          <p:cNvPicPr/>
          <p:nvPr/>
        </p:nvPicPr>
        <p:blipFill>
          <a:blip r:embed="rId3"/>
          <a:stretch>
            <a:fillRect/>
          </a:stretch>
        </p:blipFill>
        <p:spPr>
          <a:xfrm>
            <a:off x="6662210" y="2145200"/>
            <a:ext cx="15264000" cy="9605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Espaço Reservado para Imagem 2"/>
          <p:cNvPicPr/>
          <p:nvPr/>
        </p:nvPicPr>
        <p:blipFill>
          <a:blip r:embed="rId2"/>
          <a:srcRect l="636" t="7904" r="11696" b="4469"/>
          <a:stretch>
            <a:fillRect/>
          </a:stretch>
        </p:blipFill>
        <p:spPr>
          <a:xfrm>
            <a:off x="-27000" y="0"/>
            <a:ext cx="24404040" cy="13715640"/>
          </a:xfrm>
          <a:prstGeom prst="rect">
            <a:avLst/>
          </a:prstGeom>
          <a:ln>
            <a:noFill/>
          </a:ln>
        </p:spPr>
      </p:pic>
      <p:sp>
        <p:nvSpPr>
          <p:cNvPr id="317" name="CustomShape 1"/>
          <p:cNvSpPr/>
          <p:nvPr/>
        </p:nvSpPr>
        <p:spPr>
          <a:xfrm>
            <a:off x="-27000" y="0"/>
            <a:ext cx="24377400" cy="1371564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8" name="CustomShape 2"/>
          <p:cNvSpPr/>
          <p:nvPr/>
        </p:nvSpPr>
        <p:spPr>
          <a:xfrm>
            <a:off x="7233120" y="6305760"/>
            <a:ext cx="12237480" cy="161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0000" b="1" strike="noStrike" spc="-1">
                <a:solidFill>
                  <a:srgbClr val="FFFFFF"/>
                </a:solidFill>
                <a:latin typeface="Lato Black"/>
                <a:ea typeface="Lato Black"/>
              </a:rPr>
              <a:t>DEMONSTRAÇÃO</a:t>
            </a:r>
            <a:endParaRPr lang="pt-BR" sz="10000" b="0" strike="noStrike" spc="-1">
              <a:latin typeface="Arial" panose="020B0604020202020204"/>
            </a:endParaRPr>
          </a:p>
        </p:txBody>
      </p:sp>
      <p:sp>
        <p:nvSpPr>
          <p:cNvPr id="319" name="CustomShape 3"/>
          <p:cNvSpPr/>
          <p:nvPr/>
        </p:nvSpPr>
        <p:spPr>
          <a:xfrm>
            <a:off x="4710240" y="5742720"/>
            <a:ext cx="2439360" cy="2439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chemeClr val="bg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2003400" y="2215980"/>
            <a:ext cx="56372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Ferramentas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322" name="CustomShape 3"/>
          <p:cNvSpPr/>
          <p:nvPr/>
        </p:nvSpPr>
        <p:spPr>
          <a:xfrm>
            <a:off x="13953240" y="0"/>
            <a:ext cx="10424160" cy="12066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23" name="Group 4"/>
          <p:cNvGrpSpPr/>
          <p:nvPr/>
        </p:nvGrpSpPr>
        <p:grpSpPr>
          <a:xfrm>
            <a:off x="2077560" y="5621040"/>
            <a:ext cx="3120120" cy="3408480"/>
            <a:chOff x="2077560" y="5621040"/>
            <a:chExt cx="3120120" cy="3408480"/>
          </a:xfrm>
        </p:grpSpPr>
        <p:pic>
          <p:nvPicPr>
            <p:cNvPr id="324" name="Picture 2"/>
            <p:cNvPicPr/>
            <p:nvPr/>
          </p:nvPicPr>
          <p:blipFill>
            <a:blip r:embed="rId2"/>
            <a:srcRect l="39238" t="22788"/>
            <a:stretch>
              <a:fillRect/>
            </a:stretch>
          </p:blipFill>
          <p:spPr>
            <a:xfrm>
              <a:off x="2077560" y="8039520"/>
              <a:ext cx="3039840" cy="99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5" name="Picture 2"/>
            <p:cNvPicPr/>
            <p:nvPr/>
          </p:nvPicPr>
          <p:blipFill>
            <a:blip r:embed="rId3"/>
            <a:srcRect r="60761"/>
            <a:stretch>
              <a:fillRect/>
            </a:stretch>
          </p:blipFill>
          <p:spPr>
            <a:xfrm>
              <a:off x="2157840" y="5621040"/>
              <a:ext cx="3039840" cy="19857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6" name="Group 5"/>
          <p:cNvGrpSpPr/>
          <p:nvPr/>
        </p:nvGrpSpPr>
        <p:grpSpPr>
          <a:xfrm>
            <a:off x="15729480" y="5283000"/>
            <a:ext cx="3822120" cy="3561120"/>
            <a:chOff x="15729480" y="5283000"/>
            <a:chExt cx="3822120" cy="3561120"/>
          </a:xfrm>
        </p:grpSpPr>
        <p:pic>
          <p:nvPicPr>
            <p:cNvPr id="327" name="Picture 8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6089840" y="5283000"/>
              <a:ext cx="2712600" cy="2405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8" name="Picture 10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5729480" y="8006400"/>
              <a:ext cx="3822120" cy="837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9" name="Group 6"/>
          <p:cNvGrpSpPr/>
          <p:nvPr/>
        </p:nvGrpSpPr>
        <p:grpSpPr>
          <a:xfrm>
            <a:off x="7536960" y="5347800"/>
            <a:ext cx="4077000" cy="3954960"/>
            <a:chOff x="7536960" y="5347800"/>
            <a:chExt cx="4077000" cy="3954960"/>
          </a:xfrm>
        </p:grpSpPr>
        <p:pic>
          <p:nvPicPr>
            <p:cNvPr id="330" name="Picture 2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7536960" y="5347800"/>
              <a:ext cx="4077000" cy="2808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1" name="Picture 12"/>
            <p:cNvPicPr/>
            <p:nvPr/>
          </p:nvPicPr>
          <p:blipFill>
            <a:blip r:embed="rId7"/>
            <a:srcRect l="46211" t="41691" r="20257" b="33290"/>
            <a:stretch>
              <a:fillRect/>
            </a:stretch>
          </p:blipFill>
          <p:spPr>
            <a:xfrm>
              <a:off x="8180280" y="8155800"/>
              <a:ext cx="3433680" cy="11469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32" name="Imagem 23"/>
          <p:cNvPicPr/>
          <p:nvPr/>
        </p:nvPicPr>
        <p:blipFill>
          <a:blip r:embed="rId8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1984320" y="2183400"/>
            <a:ext cx="27932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Grupo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984320" y="1719360"/>
            <a:ext cx="160812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737572"/>
                </a:solidFill>
                <a:latin typeface="Lato"/>
                <a:ea typeface="Lato"/>
              </a:rPr>
              <a:t>SECURIT</a:t>
            </a:r>
            <a:endParaRPr lang="pt-BR" sz="2200" b="0" strike="noStrike" spc="-1" dirty="0">
              <a:latin typeface="Arial" panose="020B0604020202020204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0" y="4453920"/>
            <a:ext cx="24377400" cy="9261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4"/>
          <p:cNvSpPr/>
          <p:nvPr/>
        </p:nvSpPr>
        <p:spPr>
          <a:xfrm>
            <a:off x="1713600" y="5980680"/>
            <a:ext cx="381600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Fernanda</a:t>
            </a:r>
            <a:endParaRPr lang="pt-BR" sz="5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Esteves</a:t>
            </a:r>
            <a:endParaRPr lang="pt-BR" sz="5400" b="0" strike="noStrike" spc="-1">
              <a:latin typeface="Arial" panose="020B0604020202020204"/>
            </a:endParaRPr>
          </a:p>
        </p:txBody>
      </p:sp>
      <p:sp>
        <p:nvSpPr>
          <p:cNvPr id="183" name="CustomShape 5"/>
          <p:cNvSpPr/>
          <p:nvPr/>
        </p:nvSpPr>
        <p:spPr>
          <a:xfrm>
            <a:off x="1768320" y="9006840"/>
            <a:ext cx="350208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Matheus</a:t>
            </a:r>
            <a:endParaRPr lang="pt-BR" sz="5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Huk </a:t>
            </a:r>
            <a:endParaRPr lang="pt-BR" sz="5400" b="0" strike="noStrike" spc="-1">
              <a:latin typeface="Arial" panose="020B0604020202020204"/>
            </a:endParaRPr>
          </a:p>
        </p:txBody>
      </p:sp>
      <p:sp>
        <p:nvSpPr>
          <p:cNvPr id="184" name="CustomShape 6"/>
          <p:cNvSpPr/>
          <p:nvPr/>
        </p:nvSpPr>
        <p:spPr>
          <a:xfrm>
            <a:off x="9722160" y="5980680"/>
            <a:ext cx="363168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Raissa</a:t>
            </a:r>
            <a:endParaRPr lang="pt-BR" sz="5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Domingos</a:t>
            </a:r>
            <a:endParaRPr lang="pt-BR" sz="5400" b="0" strike="noStrike" spc="-1">
              <a:latin typeface="Arial" panose="020B0604020202020204"/>
            </a:endParaRPr>
          </a:p>
        </p:txBody>
      </p:sp>
      <p:sp>
        <p:nvSpPr>
          <p:cNvPr id="185" name="CustomShape 7"/>
          <p:cNvSpPr/>
          <p:nvPr/>
        </p:nvSpPr>
        <p:spPr>
          <a:xfrm>
            <a:off x="9668880" y="9006840"/>
            <a:ext cx="298980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Victor</a:t>
            </a:r>
            <a:endParaRPr lang="pt-BR" sz="5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Da Silva</a:t>
            </a:r>
            <a:endParaRPr lang="pt-BR" sz="5400" b="0" strike="noStrike" spc="-1">
              <a:latin typeface="Arial" panose="020B0604020202020204"/>
            </a:endParaRPr>
          </a:p>
        </p:txBody>
      </p:sp>
      <p:sp>
        <p:nvSpPr>
          <p:cNvPr id="186" name="CustomShape 8"/>
          <p:cNvSpPr/>
          <p:nvPr/>
        </p:nvSpPr>
        <p:spPr>
          <a:xfrm>
            <a:off x="17812800" y="5980680"/>
            <a:ext cx="361008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Oscar</a:t>
            </a: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 </a:t>
            </a:r>
            <a:endParaRPr lang="pt-BR" sz="5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Althausen</a:t>
            </a:r>
            <a:endParaRPr lang="pt-BR" sz="5400" b="0" strike="noStrike" spc="-1">
              <a:latin typeface="Arial" panose="020B0604020202020204"/>
            </a:endParaRPr>
          </a:p>
        </p:txBody>
      </p:sp>
      <p:pic>
        <p:nvPicPr>
          <p:cNvPr id="187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Espaço Reservado para Imagem 7"/>
          <p:cNvPicPr/>
          <p:nvPr/>
        </p:nvPicPr>
        <p:blipFill>
          <a:blip r:embed="rId2"/>
          <a:srcRect t="7805" b="35026"/>
          <a:stretch>
            <a:fillRect/>
          </a:stretch>
        </p:blipFill>
        <p:spPr>
          <a:xfrm>
            <a:off x="0" y="0"/>
            <a:ext cx="24377400" cy="9291240"/>
          </a:xfrm>
          <a:prstGeom prst="rect">
            <a:avLst/>
          </a:prstGeom>
          <a:ln>
            <a:noFill/>
          </a:ln>
        </p:spPr>
      </p:pic>
      <p:sp>
        <p:nvSpPr>
          <p:cNvPr id="334" name="CustomShape 1"/>
          <p:cNvSpPr/>
          <p:nvPr/>
        </p:nvSpPr>
        <p:spPr>
          <a:xfrm>
            <a:off x="0" y="0"/>
            <a:ext cx="24377400" cy="92916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2"/>
          <p:cNvSpPr/>
          <p:nvPr/>
        </p:nvSpPr>
        <p:spPr>
          <a:xfrm>
            <a:off x="0" y="9291960"/>
            <a:ext cx="24377400" cy="442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3"/>
          <p:cNvSpPr/>
          <p:nvPr/>
        </p:nvSpPr>
        <p:spPr>
          <a:xfrm>
            <a:off x="1233720" y="11273040"/>
            <a:ext cx="8869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400" b="0" strike="noStrike" spc="-1">
                <a:solidFill>
                  <a:srgbClr val="FFFFFF"/>
                </a:solidFill>
                <a:latin typeface="Montserrat Light"/>
                <a:ea typeface="Montserrat Light"/>
              </a:rPr>
              <a:t>GARANTINDO A SEGURANÇA DO CORE DE SUA EMPRESA</a:t>
            </a:r>
            <a:endParaRPr lang="pt-BR" sz="2400" b="0" strike="noStrike" spc="-1">
              <a:latin typeface="Arial" panose="020B0604020202020204"/>
            </a:endParaRPr>
          </a:p>
        </p:txBody>
      </p:sp>
      <p:grpSp>
        <p:nvGrpSpPr>
          <p:cNvPr id="337" name="Group 4"/>
          <p:cNvGrpSpPr/>
          <p:nvPr/>
        </p:nvGrpSpPr>
        <p:grpSpPr>
          <a:xfrm>
            <a:off x="2032920" y="1472040"/>
            <a:ext cx="20311200" cy="132120"/>
            <a:chOff x="2032920" y="1472040"/>
            <a:chExt cx="20311200" cy="132120"/>
          </a:xfrm>
        </p:grpSpPr>
        <p:sp>
          <p:nvSpPr>
            <p:cNvPr id="338" name="CustomShape 5"/>
            <p:cNvSpPr/>
            <p:nvPr/>
          </p:nvSpPr>
          <p:spPr>
            <a:xfrm>
              <a:off x="2032920" y="1472040"/>
              <a:ext cx="20311200" cy="13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9" name="CustomShape 6"/>
            <p:cNvSpPr/>
            <p:nvPr/>
          </p:nvSpPr>
          <p:spPr>
            <a:xfrm>
              <a:off x="2032920" y="1472040"/>
              <a:ext cx="1838520" cy="13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40" name="Group 7"/>
          <p:cNvGrpSpPr/>
          <p:nvPr/>
        </p:nvGrpSpPr>
        <p:grpSpPr>
          <a:xfrm>
            <a:off x="1818000" y="3605760"/>
            <a:ext cx="15932596" cy="1841940"/>
            <a:chOff x="1818000" y="3605760"/>
            <a:chExt cx="15932596" cy="1841940"/>
          </a:xfrm>
        </p:grpSpPr>
        <p:sp>
          <p:nvSpPr>
            <p:cNvPr id="341" name="CustomShape 8"/>
            <p:cNvSpPr/>
            <p:nvPr/>
          </p:nvSpPr>
          <p:spPr>
            <a:xfrm>
              <a:off x="1828156" y="4138380"/>
              <a:ext cx="15922440" cy="1309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8000" b="1" strike="noStrike" spc="-1" dirty="0">
                  <a:solidFill>
                    <a:srgbClr val="FFFFFF"/>
                  </a:solidFill>
                  <a:latin typeface="Lato Black"/>
                  <a:ea typeface="Lato Black"/>
                </a:rPr>
                <a:t>OBRIGADO PELA PRESENÇA</a:t>
              </a:r>
              <a:endParaRPr lang="pt-BR" sz="8000" b="0" strike="noStrike" spc="-1" dirty="0">
                <a:latin typeface="Arial" panose="020B0604020202020204"/>
              </a:endParaRPr>
            </a:p>
          </p:txBody>
        </p:sp>
        <p:sp>
          <p:nvSpPr>
            <p:cNvPr id="342" name="CustomShape 9"/>
            <p:cNvSpPr/>
            <p:nvPr/>
          </p:nvSpPr>
          <p:spPr>
            <a:xfrm>
              <a:off x="1818000" y="3605760"/>
              <a:ext cx="617184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2800" b="0" strike="noStrike" spc="299">
                  <a:solidFill>
                    <a:srgbClr val="FFFFFF"/>
                  </a:solidFill>
                  <a:latin typeface="Lato"/>
                  <a:ea typeface="Lato"/>
                </a:rPr>
                <a:t>BANDTEC – DIGITAL SCHOOL</a:t>
              </a:r>
              <a:endParaRPr lang="pt-BR" sz="2800" b="0" strike="noStrike" spc="-1">
                <a:latin typeface="Arial" panose="020B0604020202020204"/>
              </a:endParaRPr>
            </a:p>
          </p:txBody>
        </p:sp>
      </p:grpSp>
      <p:pic>
        <p:nvPicPr>
          <p:cNvPr id="343" name="Imagem 11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1987200" y="2095380"/>
            <a:ext cx="40672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333B3B"/>
                </a:solidFill>
                <a:latin typeface="Lato Black"/>
                <a:ea typeface="Lato Black"/>
              </a:rPr>
              <a:t>Contexto</a:t>
            </a:r>
            <a:endParaRPr lang="pt-BR" sz="6000" b="0" strike="noStrike" spc="-1">
              <a:latin typeface="Arial" panose="020B0604020202020204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0" y="10354680"/>
            <a:ext cx="24377400" cy="3360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4"/>
          <p:cNvSpPr/>
          <p:nvPr/>
        </p:nvSpPr>
        <p:spPr>
          <a:xfrm>
            <a:off x="6782760" y="1467360"/>
            <a:ext cx="1117080" cy="1365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chemeClr val="accent2">
              <a:lumMod val="75000"/>
            </a:scheme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2" name="CustomShape 5"/>
          <p:cNvSpPr/>
          <p:nvPr/>
        </p:nvSpPr>
        <p:spPr>
          <a:xfrm>
            <a:off x="1869480" y="3653280"/>
            <a:ext cx="20638440" cy="61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F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alhas, intermitências de sistemas podem ocasionar não só prejuízo financeiros mas também per</a:t>
            </a:r>
            <a:r>
              <a:rPr lang="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d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a de clientes.</a:t>
            </a:r>
            <a:endParaRPr lang="pt-BR" sz="40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Em 2016 a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 perda de dados gerou um custo de, em média, US$ 914.000</a:t>
            </a:r>
            <a:r>
              <a:rPr lang="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.</a:t>
            </a:r>
          </a:p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Em 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2018 </a:t>
            </a:r>
            <a:r>
              <a:rPr lang="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um pesquisa feita 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pela </a:t>
            </a:r>
            <a:r>
              <a:rPr lang="pt-BR" sz="4000" b="0" strike="noStrike" spc="-1" dirty="0" err="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Tricentis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 identificou 606 falhas em sistema de 314 companhias, que impactaram 3,7 bilhões de pessoas e resultaram em US$ 1,7 trilhões em perdas financeiras.</a:t>
            </a:r>
            <a:endParaRPr lang="pt-BR" sz="40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193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sp>
        <p:nvSpPr>
          <p:cNvPr id="194" name="CustomShape 6"/>
          <p:cNvSpPr/>
          <p:nvPr/>
        </p:nvSpPr>
        <p:spPr>
          <a:xfrm>
            <a:off x="1923120" y="11460960"/>
            <a:ext cx="142430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l">
              <a:lnSpc>
                <a:spcPct val="100000"/>
              </a:lnSpc>
            </a:pPr>
            <a:r>
              <a:rPr lang="pt-BR" sz="5400" b="1" strike="noStrike" spc="299">
                <a:solidFill>
                  <a:srgbClr val="FFFFFF"/>
                </a:solidFill>
                <a:latin typeface="Lato Black"/>
                <a:ea typeface="Montserrat Light"/>
              </a:rPr>
              <a:t>QUANTO VALE SUA SEGURANÇA?“</a:t>
            </a:r>
            <a:endParaRPr lang="pt-BR" sz="5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13953240" y="0"/>
            <a:ext cx="10424160" cy="12066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2"/>
          <p:cNvSpPr/>
          <p:nvPr/>
        </p:nvSpPr>
        <p:spPr>
          <a:xfrm>
            <a:off x="2008800" y="2144880"/>
            <a:ext cx="85204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Objetivo do Projeto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80808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198" name="CustomShape 4"/>
          <p:cNvSpPr/>
          <p:nvPr/>
        </p:nvSpPr>
        <p:spPr>
          <a:xfrm>
            <a:off x="1990440" y="4186440"/>
            <a:ext cx="853884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O que nosso projeto </a:t>
            </a:r>
            <a:endParaRPr lang="pt-BR" sz="4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planeja realizar</a:t>
            </a:r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199" name="CustomShape 5"/>
          <p:cNvSpPr/>
          <p:nvPr/>
        </p:nvSpPr>
        <p:spPr>
          <a:xfrm>
            <a:off x="14815800" y="6311520"/>
            <a:ext cx="9324000" cy="770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Redundância de componentes essenciais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Vistorias contínuas do sistema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Gerência de Processos 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Testes automatizados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  <p:sp>
        <p:nvSpPr>
          <p:cNvPr id="200" name="CustomShape 6"/>
          <p:cNvSpPr/>
          <p:nvPr/>
        </p:nvSpPr>
        <p:spPr>
          <a:xfrm>
            <a:off x="14815800" y="4186440"/>
            <a:ext cx="853884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55460A"/>
                </a:solidFill>
                <a:latin typeface="Lato Black"/>
                <a:ea typeface="Montserrat"/>
              </a:rPr>
              <a:t>Como nosso sistema</a:t>
            </a:r>
            <a:endParaRPr lang="pt-BR" sz="4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55460A"/>
                </a:solidFill>
                <a:latin typeface="Lato Black"/>
                <a:ea typeface="Montserrat"/>
              </a:rPr>
              <a:t>garante segurança </a:t>
            </a:r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201" name="CustomShape 7"/>
          <p:cNvSpPr/>
          <p:nvPr/>
        </p:nvSpPr>
        <p:spPr>
          <a:xfrm>
            <a:off x="1990440" y="6340680"/>
            <a:ext cx="8181720" cy="65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737572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Monitorar sistemas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737572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Diminuir risco de prejuízos financeiro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457200" indent="-45656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737572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Trazer tranquilidade e praticidade ao usuário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202" name="Imagem 17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1984230" y="2145215"/>
            <a:ext cx="62773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333B3B"/>
                </a:solidFill>
                <a:latin typeface="Lato Black"/>
                <a:ea typeface="Lato Black"/>
              </a:rPr>
              <a:t>Proto Persona</a:t>
            </a:r>
            <a:endParaRPr lang="pt-BR" sz="6000" b="0" strike="noStrike" spc="-1">
              <a:latin typeface="Arial" panose="020B0604020202020204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1984320" y="1719360"/>
            <a:ext cx="160812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SECURIT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0" y="4306320"/>
            <a:ext cx="5616000" cy="795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4"/>
          <p:cNvSpPr/>
          <p:nvPr/>
        </p:nvSpPr>
        <p:spPr>
          <a:xfrm>
            <a:off x="1176480" y="5082120"/>
            <a:ext cx="317844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rPr>
              <a:t>QUEM</a:t>
            </a:r>
          </a:p>
        </p:txBody>
      </p:sp>
      <p:sp>
        <p:nvSpPr>
          <p:cNvPr id="207" name="CustomShape 5"/>
          <p:cNvSpPr/>
          <p:nvPr/>
        </p:nvSpPr>
        <p:spPr>
          <a:xfrm>
            <a:off x="1176480" y="6249600"/>
            <a:ext cx="44395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0" strike="noStrike" spc="-1">
                <a:solidFill>
                  <a:srgbClr val="FAF2D0"/>
                </a:solidFill>
                <a:latin typeface="Segoe UI" panose="020B0502040204020203" charset="0"/>
                <a:cs typeface="Segoe UI" panose="020B0502040204020203" charset="0"/>
              </a:rPr>
              <a:t>José Ribeiro</a:t>
            </a:r>
          </a:p>
        </p:txBody>
      </p:sp>
      <p:sp>
        <p:nvSpPr>
          <p:cNvPr id="208" name="CustomShape 6"/>
          <p:cNvSpPr/>
          <p:nvPr/>
        </p:nvSpPr>
        <p:spPr>
          <a:xfrm>
            <a:off x="6880680" y="3479040"/>
            <a:ext cx="7766280" cy="8777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7"/>
          <p:cNvSpPr/>
          <p:nvPr/>
        </p:nvSpPr>
        <p:spPr>
          <a:xfrm>
            <a:off x="7718760" y="4329720"/>
            <a:ext cx="4849920" cy="155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rPr>
              <a:t>INFORMAÇÕES </a:t>
            </a:r>
          </a:p>
        </p:txBody>
      </p:sp>
      <p:sp>
        <p:nvSpPr>
          <p:cNvPr id="210" name="CustomShape 8"/>
          <p:cNvSpPr/>
          <p:nvPr/>
        </p:nvSpPr>
        <p:spPr>
          <a:xfrm>
            <a:off x="7718760" y="5680800"/>
            <a:ext cx="6427080" cy="447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Responsável pela segurança da informação de uma empresa de TI;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Lida com informações de alto sigilo;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Antenado em tecnologia.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sp>
        <p:nvSpPr>
          <p:cNvPr id="211" name="CustomShape 9"/>
          <p:cNvSpPr/>
          <p:nvPr/>
        </p:nvSpPr>
        <p:spPr>
          <a:xfrm>
            <a:off x="15912360" y="723960"/>
            <a:ext cx="8465040" cy="1153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10"/>
          <p:cNvSpPr/>
          <p:nvPr/>
        </p:nvSpPr>
        <p:spPr>
          <a:xfrm>
            <a:off x="16924320" y="2068200"/>
            <a:ext cx="7422840" cy="155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rPr>
              <a:t>DORES E NECESSIDADES</a:t>
            </a:r>
          </a:p>
        </p:txBody>
      </p:sp>
      <p:pic>
        <p:nvPicPr>
          <p:cNvPr id="213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264680" y="7551720"/>
            <a:ext cx="3389040" cy="3349440"/>
          </a:xfrm>
          <a:prstGeom prst="rect">
            <a:avLst/>
          </a:prstGeom>
          <a:ln>
            <a:noFill/>
          </a:ln>
        </p:spPr>
      </p:pic>
      <p:sp>
        <p:nvSpPr>
          <p:cNvPr id="214" name="CustomShape 11"/>
          <p:cNvSpPr/>
          <p:nvPr/>
        </p:nvSpPr>
        <p:spPr>
          <a:xfrm>
            <a:off x="16721640" y="4107240"/>
            <a:ext cx="7116480" cy="722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Já sofreu com as consequências do vazamento de dados em sua empresa devido a falhas de sistemas de segurança;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 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Quer focar em monitorar sua empresa e não em se preocupar se os sistemas estão funcionando;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Necessita de praticidade e rapidez em seu dia a dia;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215" name="Google Shape;640;p102"/>
          <p:cNvPicPr/>
          <p:nvPr/>
        </p:nvPicPr>
        <p:blipFill>
          <a:blip r:embed="rId3"/>
          <a:stretch>
            <a:fillRect/>
          </a:stretch>
        </p:blipFill>
        <p:spPr>
          <a:xfrm rot="4382676">
            <a:off x="5088600" y="7274520"/>
            <a:ext cx="2182680" cy="1829160"/>
          </a:xfrm>
          <a:prstGeom prst="rect">
            <a:avLst/>
          </a:prstGeom>
          <a:ln>
            <a:noFill/>
          </a:ln>
        </p:spPr>
      </p:pic>
      <p:pic>
        <p:nvPicPr>
          <p:cNvPr id="216" name="Google Shape;640;p102"/>
          <p:cNvPicPr/>
          <p:nvPr/>
        </p:nvPicPr>
        <p:blipFill>
          <a:blip r:embed="rId3"/>
          <a:stretch>
            <a:fillRect/>
          </a:stretch>
        </p:blipFill>
        <p:spPr>
          <a:xfrm rot="4032084">
            <a:off x="14188320" y="5860800"/>
            <a:ext cx="2182680" cy="1829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1987200" y="2163960"/>
            <a:ext cx="50306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333B3B"/>
                </a:solidFill>
                <a:latin typeface="Lato Black"/>
                <a:ea typeface="Lato Black"/>
              </a:rPr>
              <a:t>StoryBoard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737572"/>
                </a:solidFill>
                <a:latin typeface="Lato"/>
                <a:ea typeface="Lato"/>
              </a:rPr>
              <a:t>CONTEXTO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0" y="7160040"/>
            <a:ext cx="24377400" cy="65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0" name="Imagem 6"/>
          <p:cNvPicPr/>
          <p:nvPr/>
        </p:nvPicPr>
        <p:blipFill>
          <a:blip r:embed="rId2"/>
          <a:srcRect l="74887" b="50145"/>
          <a:stretch>
            <a:fillRect/>
          </a:stretch>
        </p:blipFill>
        <p:spPr>
          <a:xfrm>
            <a:off x="18141480" y="4381560"/>
            <a:ext cx="5898600" cy="7436520"/>
          </a:xfrm>
          <a:prstGeom prst="rect">
            <a:avLst/>
          </a:prstGeom>
          <a:ln>
            <a:noFill/>
          </a:ln>
        </p:spPr>
      </p:pic>
      <p:pic>
        <p:nvPicPr>
          <p:cNvPr id="221" name="Imagem 7"/>
          <p:cNvPicPr/>
          <p:nvPr/>
        </p:nvPicPr>
        <p:blipFill>
          <a:blip r:embed="rId3"/>
          <a:srcRect r="74067" b="50001"/>
          <a:stretch>
            <a:fillRect/>
          </a:stretch>
        </p:blipFill>
        <p:spPr>
          <a:xfrm>
            <a:off x="454680" y="4518360"/>
            <a:ext cx="5716440" cy="7178400"/>
          </a:xfrm>
          <a:prstGeom prst="rect">
            <a:avLst/>
          </a:prstGeom>
          <a:ln>
            <a:noFill/>
          </a:ln>
        </p:spPr>
      </p:pic>
      <p:pic>
        <p:nvPicPr>
          <p:cNvPr id="222" name="Imagem 8"/>
          <p:cNvPicPr/>
          <p:nvPr/>
        </p:nvPicPr>
        <p:blipFill>
          <a:blip r:embed="rId4"/>
          <a:srcRect l="25386" r="50001" b="50001"/>
          <a:stretch>
            <a:fillRect/>
          </a:stretch>
        </p:blipFill>
        <p:spPr>
          <a:xfrm>
            <a:off x="6261120" y="4460760"/>
            <a:ext cx="5716440" cy="7357320"/>
          </a:xfrm>
          <a:prstGeom prst="rect">
            <a:avLst/>
          </a:prstGeom>
          <a:ln>
            <a:noFill/>
          </a:ln>
        </p:spPr>
      </p:pic>
      <p:pic>
        <p:nvPicPr>
          <p:cNvPr id="223" name="Imagem 10"/>
          <p:cNvPicPr/>
          <p:nvPr/>
        </p:nvPicPr>
        <p:blipFill>
          <a:blip r:embed="rId5"/>
          <a:srcRect l="50000" r="24429" b="50000"/>
          <a:stretch>
            <a:fillRect/>
          </a:stretch>
        </p:blipFill>
        <p:spPr>
          <a:xfrm>
            <a:off x="12188880" y="4389120"/>
            <a:ext cx="5741640" cy="7436520"/>
          </a:xfrm>
          <a:prstGeom prst="rect">
            <a:avLst/>
          </a:prstGeom>
          <a:ln>
            <a:noFill/>
          </a:ln>
        </p:spPr>
      </p:pic>
      <p:pic>
        <p:nvPicPr>
          <p:cNvPr id="224" name="Imagem 11"/>
          <p:cNvPicPr/>
          <p:nvPr/>
        </p:nvPicPr>
        <p:blipFill>
          <a:blip r:embed="rId6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1987200" y="2228580"/>
            <a:ext cx="50306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333B3B"/>
                </a:solidFill>
                <a:latin typeface="Lato Black"/>
                <a:ea typeface="Lato Black"/>
              </a:rPr>
              <a:t>StoryBoard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737572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0" y="7160040"/>
            <a:ext cx="24377400" cy="65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8" name="Imagem 11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25403" t="48695" r="50269" b="266"/>
          <a:stretch>
            <a:fillRect/>
          </a:stretch>
        </p:blipFill>
        <p:spPr>
          <a:xfrm>
            <a:off x="6446880" y="4628160"/>
            <a:ext cx="5741640" cy="7190280"/>
          </a:xfrm>
          <a:prstGeom prst="rect">
            <a:avLst/>
          </a:prstGeom>
          <a:ln>
            <a:noFill/>
          </a:ln>
        </p:spPr>
      </p:pic>
      <p:pic>
        <p:nvPicPr>
          <p:cNvPr id="229" name="Imagem 12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50001" r="74887"/>
          <a:stretch>
            <a:fillRect/>
          </a:stretch>
        </p:blipFill>
        <p:spPr>
          <a:xfrm>
            <a:off x="423000" y="4592880"/>
            <a:ext cx="5741640" cy="7196040"/>
          </a:xfrm>
          <a:prstGeom prst="rect">
            <a:avLst/>
          </a:prstGeom>
          <a:ln>
            <a:noFill/>
          </a:ln>
        </p:spPr>
      </p:pic>
      <p:pic>
        <p:nvPicPr>
          <p:cNvPr id="230" name="Imagem 13"/>
          <p:cNvPicPr/>
          <p:nvPr/>
        </p:nvPicPr>
        <p:blipFill>
          <a:blip r:embed="rId6"/>
          <a:srcRect l="75162" t="50001"/>
          <a:stretch>
            <a:fillRect/>
          </a:stretch>
        </p:blipFill>
        <p:spPr>
          <a:xfrm>
            <a:off x="12749040" y="4628160"/>
            <a:ext cx="5391360" cy="7190280"/>
          </a:xfrm>
          <a:prstGeom prst="rect">
            <a:avLst/>
          </a:prstGeom>
          <a:ln>
            <a:noFill/>
          </a:ln>
        </p:spPr>
      </p:pic>
      <p:pic>
        <p:nvPicPr>
          <p:cNvPr id="231" name="Imagem 14"/>
          <p:cNvPicPr/>
          <p:nvPr/>
        </p:nvPicPr>
        <p:blipFill>
          <a:blip r:embed="rId7"/>
          <a:srcRect l="50001" t="50001" r="24839"/>
          <a:stretch>
            <a:fillRect/>
          </a:stretch>
        </p:blipFill>
        <p:spPr>
          <a:xfrm>
            <a:off x="18563400" y="4628160"/>
            <a:ext cx="5391360" cy="7190280"/>
          </a:xfrm>
          <a:prstGeom prst="rect">
            <a:avLst/>
          </a:prstGeom>
          <a:ln>
            <a:noFill/>
          </a:ln>
        </p:spPr>
      </p:pic>
      <p:pic>
        <p:nvPicPr>
          <p:cNvPr id="232" name="Imagem 15"/>
          <p:cNvPicPr/>
          <p:nvPr/>
        </p:nvPicPr>
        <p:blipFill>
          <a:blip r:embed="rId8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0" y="0"/>
            <a:ext cx="24377400" cy="3716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2"/>
          <p:cNvSpPr/>
          <p:nvPr/>
        </p:nvSpPr>
        <p:spPr>
          <a:xfrm>
            <a:off x="2034720" y="2170350"/>
            <a:ext cx="54558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FFFFFF"/>
                </a:solidFill>
                <a:latin typeface="Lato Black"/>
                <a:ea typeface="Lato Black"/>
              </a:rPr>
              <a:t>User</a:t>
            </a:r>
            <a:r>
              <a:rPr lang="pt-BR" sz="6000" b="1" strike="noStrike" spc="-1" dirty="0">
                <a:solidFill>
                  <a:srgbClr val="FFFFFF"/>
                </a:solidFill>
                <a:latin typeface="Lato Black"/>
                <a:ea typeface="Lato Black"/>
              </a:rPr>
              <a:t> </a:t>
            </a:r>
            <a:r>
              <a:rPr lang="pt-BR" sz="6000" b="1" strike="noStrike" spc="-1" dirty="0" err="1">
                <a:solidFill>
                  <a:srgbClr val="FFFFFF"/>
                </a:solidFill>
                <a:latin typeface="Lato Black"/>
                <a:ea typeface="Lato Black"/>
              </a:rPr>
              <a:t>Stories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F5E6A1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236" name="CustomShape 4"/>
          <p:cNvSpPr/>
          <p:nvPr/>
        </p:nvSpPr>
        <p:spPr>
          <a:xfrm>
            <a:off x="2034720" y="5253120"/>
            <a:ext cx="194256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88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#1</a:t>
            </a:r>
            <a:endParaRPr lang="pt-BR" sz="8800" b="0" strike="noStrike" spc="-1">
              <a:latin typeface="Arial" panose="020B0604020202020204"/>
            </a:endParaRPr>
          </a:p>
        </p:txBody>
      </p:sp>
      <p:sp>
        <p:nvSpPr>
          <p:cNvPr id="237" name="CustomShape 5"/>
          <p:cNvSpPr/>
          <p:nvPr/>
        </p:nvSpPr>
        <p:spPr>
          <a:xfrm>
            <a:off x="2034720" y="6858000"/>
            <a:ext cx="8181720" cy="572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>
              <a:lnSpc>
                <a:spcPct val="120000"/>
              </a:lnSpc>
              <a:spcBef>
                <a:spcPts val="800"/>
              </a:spcBef>
            </a:pPr>
            <a:r>
              <a:rPr lang="pt-BR" sz="4000" b="0" strike="noStrike" spc="-1">
                <a:solidFill>
                  <a:srgbClr val="333B3B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Enquanto </a:t>
            </a:r>
            <a:r>
              <a:rPr lang="pt-BR" sz="4000" b="1" strike="noStrike" spc="-1">
                <a:solidFill>
                  <a:srgbClr val="E2BB19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gerente de infraestrutura</a:t>
            </a:r>
            <a:r>
              <a:rPr lang="pt-BR" sz="4000" b="1" strike="noStrike" spc="-1">
                <a:solidFill>
                  <a:srgbClr val="333B3B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 </a:t>
            </a:r>
            <a:r>
              <a:rPr lang="pt-BR" sz="4000" b="0" strike="noStrike" spc="-1">
                <a:solidFill>
                  <a:srgbClr val="333B3B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do prédio, preciso me assegurar acerca da segurança dos funcionários e das informações </a:t>
            </a:r>
            <a:endParaRPr lang="pt-BR" sz="40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0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sp>
        <p:nvSpPr>
          <p:cNvPr id="238" name="CustomShape 6"/>
          <p:cNvSpPr/>
          <p:nvPr/>
        </p:nvSpPr>
        <p:spPr>
          <a:xfrm>
            <a:off x="13395960" y="5247720"/>
            <a:ext cx="194256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88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#2</a:t>
            </a:r>
            <a:endParaRPr lang="pt-BR" sz="8800" b="0" strike="noStrike" spc="-1">
              <a:latin typeface="Arial" panose="020B0604020202020204"/>
            </a:endParaRPr>
          </a:p>
        </p:txBody>
      </p:sp>
      <p:sp>
        <p:nvSpPr>
          <p:cNvPr id="239" name="CustomShape 7"/>
          <p:cNvSpPr/>
          <p:nvPr/>
        </p:nvSpPr>
        <p:spPr>
          <a:xfrm>
            <a:off x="13395960" y="6852240"/>
            <a:ext cx="8181720" cy="425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>
              <a:lnSpc>
                <a:spcPct val="120000"/>
              </a:lnSpc>
              <a:spcBef>
                <a:spcPts val="800"/>
              </a:spcBef>
            </a:pPr>
            <a:r>
              <a:rPr lang="pt-BR" sz="4000" b="0" strike="noStrike" spc="-1">
                <a:solidFill>
                  <a:srgbClr val="333B3B"/>
                </a:solidFill>
                <a:latin typeface="Segoe UI" panose="020B0502040204020203" charset="0"/>
                <a:cs typeface="Segoe UI" panose="020B0502040204020203" charset="0"/>
              </a:rPr>
              <a:t>Eu como </a:t>
            </a:r>
            <a:r>
              <a:rPr lang="pt-BR" sz="4000" b="1" strike="noStrike" spc="-1">
                <a:solidFill>
                  <a:srgbClr val="E5BF17"/>
                </a:solidFill>
                <a:latin typeface="Segoe UI" panose="020B0502040204020203" charset="0"/>
                <a:cs typeface="Segoe UI" panose="020B0502040204020203" charset="0"/>
              </a:rPr>
              <a:t>gestor do prédio </a:t>
            </a:r>
            <a:r>
              <a:rPr lang="pt-BR" sz="4000" b="0" strike="noStrike" spc="-1">
                <a:solidFill>
                  <a:srgbClr val="333B3B"/>
                </a:solidFill>
                <a:latin typeface="Segoe UI" panose="020B0502040204020203" charset="0"/>
                <a:cs typeface="Segoe UI" panose="020B0502040204020203" charset="0"/>
              </a:rPr>
              <a:t>quero me sentir seguro e não perder tempo pensando se os sistemas então ativos.</a:t>
            </a:r>
            <a:endParaRPr lang="pt-BR" sz="40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0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240" name="Imagem 13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41" name="Google Shape;435;p77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9256"/>
          <a:stretch>
            <a:fillRect/>
          </a:stretch>
        </p:blipFill>
        <p:spPr>
          <a:xfrm rot="5400000">
            <a:off x="11499840" y="-2427120"/>
            <a:ext cx="1378080" cy="13059720"/>
          </a:xfrm>
          <a:prstGeom prst="rect">
            <a:avLst/>
          </a:prstGeom>
          <a:ln>
            <a:noFill/>
          </a:ln>
        </p:spPr>
      </p:pic>
      <p:sp>
        <p:nvSpPr>
          <p:cNvPr id="242" name="CustomShape 8"/>
          <p:cNvSpPr/>
          <p:nvPr/>
        </p:nvSpPr>
        <p:spPr>
          <a:xfrm>
            <a:off x="0" y="3413520"/>
            <a:ext cx="24377400" cy="45576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500</Words>
  <Application>Microsoft Office PowerPoint</Application>
  <PresentationFormat>Personalizar</PresentationFormat>
  <Paragraphs>134</Paragraphs>
  <Slides>30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30</vt:i4>
      </vt:variant>
    </vt:vector>
  </HeadingPairs>
  <TitlesOfParts>
    <vt:vector size="44" baseType="lpstr">
      <vt:lpstr>Arial</vt:lpstr>
      <vt:lpstr>Lato</vt:lpstr>
      <vt:lpstr>Lato Black</vt:lpstr>
      <vt:lpstr>Lato Light</vt:lpstr>
      <vt:lpstr>Montserrat</vt:lpstr>
      <vt:lpstr>Montserrat Hairline</vt:lpstr>
      <vt:lpstr>Montserrat Light</vt:lpstr>
      <vt:lpstr>Segoe UI</vt:lpstr>
      <vt:lpstr>Symbol</vt:lpstr>
      <vt:lpstr>Wingdings</vt:lpstr>
      <vt:lpstr>Office Theme</vt:lpstr>
      <vt:lpstr>Office Theme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Fernanda Esteves</dc:creator>
  <cp:lastModifiedBy>Raissa Domingos</cp:lastModifiedBy>
  <cp:revision>9372</cp:revision>
  <dcterms:created xsi:type="dcterms:W3CDTF">2019-10-26T01:43:11Z</dcterms:created>
  <dcterms:modified xsi:type="dcterms:W3CDTF">2019-12-02T18:27:51Z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Personalizar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22</vt:i4>
  </property>
  <property fmtid="{D5CDD505-2E9C-101B-9397-08002B2CF9AE}" pid="12" name="KSOProductBuildVer">
    <vt:lpwstr>1033-11.1.0.8865</vt:lpwstr>
  </property>
</Properties>
</file>